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0" r:id="rId4"/>
    <p:sldId id="271" r:id="rId5"/>
    <p:sldId id="273" r:id="rId6"/>
    <p:sldId id="263" r:id="rId7"/>
    <p:sldId id="264" r:id="rId8"/>
    <p:sldId id="266" r:id="rId9"/>
    <p:sldId id="274" r:id="rId10"/>
    <p:sldId id="275" r:id="rId11"/>
    <p:sldId id="265" r:id="rId12"/>
    <p:sldId id="277" r:id="rId13"/>
    <p:sldId id="268" r:id="rId1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61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3556000" y="0"/>
            <a:ext cx="8636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l-GR"/>
              <a:t>Kλικ για επεξεργασία του τίτλου</a:t>
            </a:r>
            <a:endParaRPr kumimoji="0" lang="en-US"/>
          </a:p>
        </p:txBody>
      </p:sp>
      <p:sp>
        <p:nvSpPr>
          <p:cNvPr id="25" name="24 - Υπότιτλος"/>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396C87AE-3B5C-46BC-83FC-5730DF2B4F6D}" type="datetimeFigureOut">
              <a:rPr lang="el-GR" smtClean="0"/>
              <a:pPr/>
              <a:t>7/6/2023</a:t>
            </a:fld>
            <a:endParaRPr lang="el-GR"/>
          </a:p>
        </p:txBody>
      </p:sp>
      <p:sp>
        <p:nvSpPr>
          <p:cNvPr id="18" name="17 - Θέση υποσέλιδου"/>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2D239360-C57C-4ACE-BD5E-9C8A7454338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396C87AE-3B5C-46BC-83FC-5730DF2B4F6D}" type="datetimeFigureOut">
              <a:rPr lang="el-GR" smtClean="0"/>
              <a:pPr/>
              <a:t>7/6/2023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D239360-C57C-4ACE-BD5E-9C8A7454338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37600" y="274956"/>
            <a:ext cx="2032000" cy="5851525"/>
          </a:xfrm>
        </p:spPr>
        <p:txBody>
          <a:bodyPr vert="eaVert" ancho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43"/>
            <a:ext cx="80264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a:xfrm>
            <a:off x="5657088" y="6557946"/>
            <a:ext cx="2669952" cy="226902"/>
          </a:xfrm>
        </p:spPr>
        <p:txBody>
          <a:bodyPr/>
          <a:lstStyle/>
          <a:p>
            <a:fld id="{396C87AE-3B5C-46BC-83FC-5730DF2B4F6D}" type="datetimeFigureOut">
              <a:rPr lang="el-GR" smtClean="0"/>
              <a:pPr/>
              <a:t>7/6/2023</a:t>
            </a:fld>
            <a:endParaRPr lang="el-GR"/>
          </a:p>
        </p:txBody>
      </p:sp>
      <p:sp>
        <p:nvSpPr>
          <p:cNvPr id="5" name="4 - Θέση υποσέλιδου"/>
          <p:cNvSpPr>
            <a:spLocks noGrp="1"/>
          </p:cNvSpPr>
          <p:nvPr>
            <p:ph type="ftr" sz="quarter" idx="11"/>
          </p:nvPr>
        </p:nvSpPr>
        <p:spPr>
          <a:xfrm>
            <a:off x="609600" y="6556248"/>
            <a:ext cx="4876800" cy="228600"/>
          </a:xfrm>
        </p:spPr>
        <p:txBody>
          <a:bodyPr/>
          <a:lstStyle/>
          <a:p>
            <a:endParaRPr lang="el-GR"/>
          </a:p>
        </p:txBody>
      </p:sp>
      <p:sp>
        <p:nvSpPr>
          <p:cNvPr id="6" name="5 - Θέση αριθμού διαφάνειας"/>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2D239360-C57C-4ACE-BD5E-9C8A7454338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396C87AE-3B5C-46BC-83FC-5730DF2B4F6D}" type="datetimeFigureOut">
              <a:rPr lang="el-GR" smtClean="0"/>
              <a:pPr/>
              <a:t>7/6/2023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D239360-C57C-4ACE-BD5E-9C8A7454338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396C87AE-3B5C-46BC-83FC-5730DF2B4F6D}" type="datetimeFigureOut">
              <a:rPr lang="el-GR" smtClean="0"/>
              <a:pPr/>
              <a:t>7/6/2023</a:t>
            </a:fld>
            <a:endParaRPr lang="el-GR"/>
          </a:p>
        </p:txBody>
      </p:sp>
      <p:sp>
        <p:nvSpPr>
          <p:cNvPr id="5" name="4 - Θέση υποσέλιδου"/>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8978603" y="6555112"/>
            <a:ext cx="784448" cy="228600"/>
          </a:xfrm>
        </p:spPr>
        <p:txBody>
          <a:bodyPr/>
          <a:lstStyle/>
          <a:p>
            <a:fld id="{2D239360-C57C-4ACE-BD5E-9C8A7454338C}"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320040"/>
            <a:ext cx="9656064" cy="11430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396C87AE-3B5C-46BC-83FC-5730DF2B4F6D}" type="datetimeFigureOut">
              <a:rPr lang="el-GR" smtClean="0"/>
              <a:pPr/>
              <a:t>7/6/2023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D239360-C57C-4ACE-BD5E-9C8A7454338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320040"/>
            <a:ext cx="9656064" cy="1143000"/>
          </a:xfrm>
        </p:spPr>
        <p:txBody>
          <a:bodyPr anchor="b"/>
          <a:lstStyle>
            <a:lvl1pPr>
              <a:defRPr/>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396C87AE-3B5C-46BC-83FC-5730DF2B4F6D}" type="datetimeFigureOut">
              <a:rPr lang="el-GR" smtClean="0"/>
              <a:pPr/>
              <a:t>7/6/2023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D239360-C57C-4ACE-BD5E-9C8A7454338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320040"/>
            <a:ext cx="9656064" cy="1143000"/>
          </a:xfrm>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396C87AE-3B5C-46BC-83FC-5730DF2B4F6D}" type="datetimeFigureOut">
              <a:rPr lang="el-GR" smtClean="0"/>
              <a:pPr/>
              <a:t>7/6/2023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D239360-C57C-4ACE-BD5E-9C8A7454338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396C87AE-3B5C-46BC-83FC-5730DF2B4F6D}" type="datetimeFigureOut">
              <a:rPr lang="el-GR" smtClean="0"/>
              <a:pPr/>
              <a:t>7/6/2023</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p>
            <a:fld id="{2D239360-C57C-4ACE-BD5E-9C8A7454338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396C87AE-3B5C-46BC-83FC-5730DF2B4F6D}" type="datetimeFigureOut">
              <a:rPr lang="el-GR" smtClean="0"/>
              <a:pPr/>
              <a:t>7/6/2023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D239360-C57C-4ACE-BD5E-9C8A7454338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 Ορθογώνιο"/>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a:t>Kλικ για επεξεργασία του τίτλου</a:t>
            </a:r>
            <a:endParaRPr kumimoji="0" lang="en-US" dirty="0"/>
          </a:p>
        </p:txBody>
      </p:sp>
      <p:sp>
        <p:nvSpPr>
          <p:cNvPr id="4" name="3 - Θέση κειμένου"/>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96C87AE-3B5C-46BC-83FC-5730DF2B4F6D}" type="datetimeFigureOut">
              <a:rPr lang="el-GR" smtClean="0"/>
              <a:pPr/>
              <a:t>7/6/2023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D239360-C57C-4ACE-BD5E-9C8A7454338C}" type="slidenum">
              <a:rPr lang="el-GR" smtClean="0"/>
              <a:pPr/>
              <a:t>‹#›</a:t>
            </a:fld>
            <a:endParaRPr lang="el-GR"/>
          </a:p>
        </p:txBody>
      </p:sp>
      <p:sp>
        <p:nvSpPr>
          <p:cNvPr id="10" name="9 - Θέση εικόνας"/>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τίτλου"/>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l-GR"/>
              <a:t>Kλικ για επεξεργασία του τίτλου</a:t>
            </a:r>
            <a:endParaRPr kumimoji="0" lang="en-US"/>
          </a:p>
        </p:txBody>
      </p:sp>
      <p:sp>
        <p:nvSpPr>
          <p:cNvPr id="31" name="30 - Θέση κειμένου"/>
          <p:cNvSpPr>
            <a:spLocks noGrp="1"/>
          </p:cNvSpPr>
          <p:nvPr>
            <p:ph type="body" idx="1"/>
          </p:nvPr>
        </p:nvSpPr>
        <p:spPr>
          <a:xfrm>
            <a:off x="609600" y="1609416"/>
            <a:ext cx="9652000" cy="484632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27" name="26 - Θέση ημερομηνίας"/>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396C87AE-3B5C-46BC-83FC-5730DF2B4F6D}" type="datetimeFigureOut">
              <a:rPr lang="el-GR" smtClean="0"/>
              <a:pPr/>
              <a:t>7/6/2023</a:t>
            </a:fld>
            <a:endParaRPr lang="el-GR"/>
          </a:p>
        </p:txBody>
      </p:sp>
      <p:sp>
        <p:nvSpPr>
          <p:cNvPr id="4" name="3 - Θέση υποσέλιδου"/>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D239360-C57C-4ACE-BD5E-9C8A7454338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382966" y="258619"/>
            <a:ext cx="6807200" cy="1394690"/>
          </a:xfrm>
        </p:spPr>
        <p:txBody>
          <a:bodyPr>
            <a:normAutofit fontScale="90000"/>
          </a:bodyPr>
          <a:lstStyle/>
          <a:p>
            <a:br>
              <a:rPr lang="el-GR" i="1" dirty="0"/>
            </a:br>
            <a:br>
              <a:rPr lang="el-GR" i="1" dirty="0"/>
            </a:br>
            <a:br>
              <a:rPr lang="el-GR" i="1" dirty="0"/>
            </a:br>
            <a:br>
              <a:rPr lang="el-GR" i="1" dirty="0"/>
            </a:br>
            <a:r>
              <a:rPr lang="en-US" i="1" dirty="0"/>
              <a:t>PROJECT</a:t>
            </a:r>
            <a:br>
              <a:rPr lang="el-GR" b="1" i="1" dirty="0"/>
            </a:br>
            <a:r>
              <a:rPr lang="el-GR" b="1" i="1" dirty="0"/>
              <a:t>ΜΕΣΟΓΕΙΑΚΗΣ ΔΙΑΤΡΟΦΗΣ</a:t>
            </a:r>
            <a:endParaRPr lang="el-GR" dirty="0"/>
          </a:p>
        </p:txBody>
      </p:sp>
      <p:sp>
        <p:nvSpPr>
          <p:cNvPr id="3" name="Υπότιτλος 2"/>
          <p:cNvSpPr>
            <a:spLocks noGrp="1"/>
          </p:cNvSpPr>
          <p:nvPr>
            <p:ph type="subTitle" idx="1"/>
          </p:nvPr>
        </p:nvSpPr>
        <p:spPr>
          <a:xfrm>
            <a:off x="4357958" y="1930401"/>
            <a:ext cx="6819704" cy="4765963"/>
          </a:xfrm>
        </p:spPr>
        <p:txBody>
          <a:bodyPr>
            <a:noAutofit/>
          </a:bodyPr>
          <a:lstStyle/>
          <a:p>
            <a:r>
              <a:rPr lang="el-GR" sz="1600" b="1" i="1" dirty="0">
                <a:solidFill>
                  <a:schemeClr val="bg1"/>
                </a:solidFill>
                <a:latin typeface="Book Antiqua" pitchFamily="18" charset="0"/>
              </a:rPr>
              <a:t>ΣΧΟΛΕΙΟ ΔΕΥΤΕΡΗΣ ΕΥΚΑΙΡΙΑΣ</a:t>
            </a:r>
          </a:p>
          <a:p>
            <a:r>
              <a:rPr lang="el-GR" sz="1600" b="1" i="1" dirty="0">
                <a:solidFill>
                  <a:schemeClr val="bg1"/>
                </a:solidFill>
                <a:latin typeface="Book Antiqua" pitchFamily="18" charset="0"/>
              </a:rPr>
              <a:t>ΜΕΓΑΡΩΝ</a:t>
            </a:r>
          </a:p>
          <a:p>
            <a:pPr algn="l"/>
            <a:r>
              <a:rPr lang="el-GR" sz="1600" b="1" i="1" dirty="0">
                <a:latin typeface="Book Antiqua" pitchFamily="18" charset="0"/>
              </a:rPr>
              <a:t>Εκπαιδευτικοί: </a:t>
            </a:r>
          </a:p>
          <a:p>
            <a:pPr algn="l"/>
            <a:r>
              <a:rPr lang="el-GR" sz="1600" b="1" i="1" dirty="0">
                <a:latin typeface="Book Antiqua" pitchFamily="18" charset="0"/>
              </a:rPr>
              <a:t>Αγγελική Ανδρέου</a:t>
            </a:r>
          </a:p>
          <a:p>
            <a:pPr algn="l"/>
            <a:r>
              <a:rPr lang="el-GR" sz="1600" b="1" i="1" dirty="0">
                <a:latin typeface="Book Antiqua" pitchFamily="18" charset="0"/>
              </a:rPr>
              <a:t>Γεώργιος Σαρόγλου</a:t>
            </a:r>
          </a:p>
          <a:p>
            <a:r>
              <a:rPr lang="el-GR" sz="1600" b="1" i="1" dirty="0">
                <a:latin typeface="Book Antiqua" pitchFamily="18" charset="0"/>
              </a:rPr>
              <a:t>Βέλο </a:t>
            </a:r>
            <a:r>
              <a:rPr lang="el-GR" sz="1600" b="1" i="1" dirty="0" err="1">
                <a:latin typeface="Book Antiqua" pitchFamily="18" charset="0"/>
              </a:rPr>
              <a:t>Λαέρτα</a:t>
            </a:r>
            <a:endParaRPr lang="el-GR" sz="1600" b="1" i="1" dirty="0">
              <a:latin typeface="Book Antiqua" pitchFamily="18" charset="0"/>
            </a:endParaRPr>
          </a:p>
          <a:p>
            <a:r>
              <a:rPr lang="el-GR" sz="1600" b="1" i="1" dirty="0" err="1">
                <a:latin typeface="Book Antiqua" pitchFamily="18" charset="0"/>
              </a:rPr>
              <a:t>Δουμένη</a:t>
            </a:r>
            <a:r>
              <a:rPr lang="el-GR" sz="1600" b="1" i="1" dirty="0">
                <a:latin typeface="Book Antiqua" pitchFamily="18" charset="0"/>
              </a:rPr>
              <a:t> Ελένη</a:t>
            </a:r>
          </a:p>
          <a:p>
            <a:r>
              <a:rPr lang="el-GR" sz="1600" b="1" i="1" dirty="0">
                <a:latin typeface="Book Antiqua" pitchFamily="18" charset="0"/>
              </a:rPr>
              <a:t>Κοσκινάς Αθανάσιος</a:t>
            </a:r>
          </a:p>
          <a:p>
            <a:r>
              <a:rPr lang="el-GR" sz="1600" b="1" i="1" dirty="0">
                <a:latin typeface="Book Antiqua" pitchFamily="18" charset="0"/>
              </a:rPr>
              <a:t>Μάγου </a:t>
            </a:r>
            <a:r>
              <a:rPr lang="el-GR" sz="1600" b="1" i="1" dirty="0" err="1">
                <a:latin typeface="Book Antiqua" pitchFamily="18" charset="0"/>
              </a:rPr>
              <a:t>Σλάβκα</a:t>
            </a:r>
            <a:endParaRPr lang="el-GR" sz="1600" b="1" i="1" dirty="0">
              <a:latin typeface="Book Antiqua" pitchFamily="18" charset="0"/>
            </a:endParaRPr>
          </a:p>
          <a:p>
            <a:r>
              <a:rPr lang="el-GR" sz="1600" b="1" i="1" dirty="0" err="1">
                <a:latin typeface="Book Antiqua" pitchFamily="18" charset="0"/>
              </a:rPr>
              <a:t>Μωρόγιαννη</a:t>
            </a:r>
            <a:r>
              <a:rPr lang="el-GR" sz="1600" b="1" i="1" dirty="0">
                <a:latin typeface="Book Antiqua" pitchFamily="18" charset="0"/>
              </a:rPr>
              <a:t> Μαρία</a:t>
            </a:r>
          </a:p>
          <a:p>
            <a:r>
              <a:rPr lang="el-GR" sz="1600" b="1" i="1" dirty="0" err="1">
                <a:latin typeface="Book Antiqua" pitchFamily="18" charset="0"/>
              </a:rPr>
              <a:t>Πλάγκα</a:t>
            </a:r>
            <a:r>
              <a:rPr lang="el-GR" sz="1600" b="1" i="1" dirty="0">
                <a:latin typeface="Book Antiqua" pitchFamily="18" charset="0"/>
              </a:rPr>
              <a:t> Αριστέα</a:t>
            </a:r>
          </a:p>
          <a:p>
            <a:r>
              <a:rPr lang="el-GR" sz="1600" b="1" i="1" dirty="0">
                <a:latin typeface="Book Antiqua" pitchFamily="18" charset="0"/>
              </a:rPr>
              <a:t>Σωτηρόπουλος Χρήστος</a:t>
            </a:r>
          </a:p>
          <a:p>
            <a:r>
              <a:rPr lang="el-GR" sz="1600" b="1" i="1" dirty="0" err="1">
                <a:latin typeface="Book Antiqua" pitchFamily="18" charset="0"/>
              </a:rPr>
              <a:t>Τσουκόλοβα</a:t>
            </a:r>
            <a:r>
              <a:rPr lang="el-GR" sz="1600" b="1" i="1" dirty="0">
                <a:latin typeface="Book Antiqua" pitchFamily="18" charset="0"/>
              </a:rPr>
              <a:t> </a:t>
            </a:r>
            <a:r>
              <a:rPr lang="el-GR" sz="1600" b="1" i="1" dirty="0" err="1">
                <a:latin typeface="Book Antiqua" pitchFamily="18" charset="0"/>
              </a:rPr>
              <a:t>Ραλίτσα</a:t>
            </a:r>
            <a:endParaRPr lang="el-GR" sz="1600" b="1" i="1" dirty="0">
              <a:latin typeface="Book Antiqua" pitchFamily="18" charset="0"/>
            </a:endParaRPr>
          </a:p>
          <a:p>
            <a:r>
              <a:rPr lang="el-GR" sz="1600" b="1" i="1" dirty="0" err="1">
                <a:latin typeface="Book Antiqua" pitchFamily="18" charset="0"/>
              </a:rPr>
              <a:t>Τσουρουφλή</a:t>
            </a:r>
            <a:r>
              <a:rPr lang="el-GR" sz="1600" b="1" i="1" dirty="0">
                <a:latin typeface="Book Antiqua" pitchFamily="18" charset="0"/>
              </a:rPr>
              <a:t> Δέσποινα</a:t>
            </a:r>
          </a:p>
          <a:p>
            <a:r>
              <a:rPr lang="el-GR" sz="1600" b="1" i="1" dirty="0">
                <a:latin typeface="Book Antiqua" pitchFamily="18" charset="0"/>
              </a:rPr>
              <a:t>Χατζή Κωνσταντίνα</a:t>
            </a:r>
          </a:p>
        </p:txBody>
      </p:sp>
    </p:spTree>
    <p:extLst>
      <p:ext uri="{BB962C8B-B14F-4D97-AF65-F5344CB8AC3E}">
        <p14:creationId xmlns:p14="http://schemas.microsoft.com/office/powerpoint/2010/main" val="833497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FF0000"/>
                </a:solidFill>
              </a:rPr>
              <a:t>Τροφές προς αποφυγήν</a:t>
            </a:r>
          </a:p>
        </p:txBody>
      </p:sp>
      <p:sp>
        <p:nvSpPr>
          <p:cNvPr id="3" name="Θέση περιεχομένου 2"/>
          <p:cNvSpPr>
            <a:spLocks noGrp="1"/>
          </p:cNvSpPr>
          <p:nvPr>
            <p:ph idx="1"/>
          </p:nvPr>
        </p:nvSpPr>
        <p:spPr/>
        <p:txBody>
          <a:bodyPr>
            <a:noAutofit/>
          </a:bodyPr>
          <a:lstStyle/>
          <a:p>
            <a:r>
              <a:rPr lang="en-US" sz="2400" dirty="0"/>
              <a:t>FAST FOOD </a:t>
            </a:r>
          </a:p>
          <a:p>
            <a:r>
              <a:rPr lang="el-GR" sz="2400" dirty="0"/>
              <a:t>λευκό αλεύρι</a:t>
            </a:r>
            <a:endParaRPr lang="en-US" sz="2400" dirty="0"/>
          </a:p>
          <a:p>
            <a:r>
              <a:rPr lang="el-GR" sz="2400" dirty="0"/>
              <a:t>Ζάχαρη</a:t>
            </a:r>
            <a:endParaRPr lang="en-US" sz="2400" dirty="0"/>
          </a:p>
          <a:p>
            <a:r>
              <a:rPr lang="el-GR" sz="2400" dirty="0"/>
              <a:t>μερικώς υδρογονωμένο σογιέλαιο</a:t>
            </a:r>
            <a:r>
              <a:rPr lang="en-US" sz="2400" dirty="0"/>
              <a:t> (</a:t>
            </a:r>
            <a:r>
              <a:rPr lang="el-GR" sz="2400" dirty="0"/>
              <a:t>Μαργαρίνη</a:t>
            </a:r>
            <a:r>
              <a:rPr lang="en-US" sz="2400" dirty="0"/>
              <a:t>)</a:t>
            </a:r>
            <a:endParaRPr lang="el-GR" sz="2400" dirty="0"/>
          </a:p>
          <a:p>
            <a:r>
              <a:rPr lang="el-GR" sz="2400" dirty="0"/>
              <a:t>Αλάτι</a:t>
            </a:r>
          </a:p>
          <a:p>
            <a:r>
              <a:rPr lang="el-GR" sz="2400" dirty="0"/>
              <a:t>Κόκκινο κρέας</a:t>
            </a:r>
            <a:endParaRPr lang="en-US" sz="2400" dirty="0"/>
          </a:p>
          <a:p>
            <a:r>
              <a:rPr lang="el-GR" sz="2400" dirty="0"/>
              <a:t>προτηγανισμένες πατάτες και ανθρακούχα αναψυκτικά.</a:t>
            </a:r>
          </a:p>
          <a:p>
            <a:r>
              <a:rPr lang="el-GR" sz="2400" dirty="0"/>
              <a:t>κέτσαπ, μαγιονέζες και μουστάρδες </a:t>
            </a:r>
            <a:endParaRPr lang="en-US" sz="2400" dirty="0"/>
          </a:p>
          <a:p>
            <a:r>
              <a:rPr lang="el-GR" sz="2400" dirty="0"/>
              <a:t>Μπάρες δημητριακών</a:t>
            </a:r>
          </a:p>
          <a:p>
            <a:r>
              <a:rPr lang="el-GR" sz="2400" dirty="0" err="1"/>
              <a:t>Ρυζογκοφρέτες</a:t>
            </a:r>
            <a:endParaRPr lang="el-GR" sz="2400" dirty="0"/>
          </a:p>
          <a:p>
            <a:pPr marL="0" indent="0">
              <a:buNone/>
            </a:pPr>
            <a:endParaRPr lang="el-GR" sz="2400" dirty="0"/>
          </a:p>
          <a:p>
            <a:endParaRPr lang="el-GR" sz="2400" dirty="0"/>
          </a:p>
        </p:txBody>
      </p:sp>
    </p:spTree>
    <p:extLst>
      <p:ext uri="{BB962C8B-B14F-4D97-AF65-F5344CB8AC3E}">
        <p14:creationId xmlns:p14="http://schemas.microsoft.com/office/powerpoint/2010/main" val="20015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i="1" u="sng" dirty="0" err="1"/>
              <a:t>Επίλογοσ</a:t>
            </a:r>
            <a:br>
              <a:rPr lang="el-GR" i="1" u="sng" dirty="0"/>
            </a:br>
            <a:endParaRPr lang="el-GR" i="1" u="sng" dirty="0"/>
          </a:p>
        </p:txBody>
      </p:sp>
      <p:sp>
        <p:nvSpPr>
          <p:cNvPr id="3" name="Θέση περιεχομένου 2"/>
          <p:cNvSpPr>
            <a:spLocks noGrp="1"/>
          </p:cNvSpPr>
          <p:nvPr>
            <p:ph idx="1"/>
          </p:nvPr>
        </p:nvSpPr>
        <p:spPr/>
        <p:txBody>
          <a:bodyPr>
            <a:normAutofit fontScale="62500" lnSpcReduction="20000"/>
          </a:bodyPr>
          <a:lstStyle/>
          <a:p>
            <a:pPr algn="just">
              <a:lnSpc>
                <a:spcPct val="200000"/>
              </a:lnSpc>
            </a:pPr>
            <a:r>
              <a:rPr lang="el-GR" sz="3700" dirty="0">
                <a:latin typeface="+mj-lt"/>
              </a:rPr>
              <a:t>Μην ξεχνάμε ότι ο πιο σημαντικός παράγοντας για μια ισορροπημένη διατροφή είναι οι συνήθειες και τι καταναλώνουμε μέσα στην καθημερινότητά μας και όχι τι θα καταναλώσουμε μία ημέρα μέσα στην εβδομάδα που θα βγούμε με την οικογένεια ή τους φίλους μας!</a:t>
            </a:r>
          </a:p>
          <a:p>
            <a:pPr algn="just">
              <a:lnSpc>
                <a:spcPct val="200000"/>
              </a:lnSpc>
            </a:pPr>
            <a:r>
              <a:rPr lang="el-GR" sz="3700" dirty="0">
                <a:latin typeface="+mj-lt"/>
              </a:rPr>
              <a:t>Με διάφορες έρευνες που πραγματοποιήσαμε και στατιστικά στοιχεία που βρήκαμε μέσω διαδικτύου οδηγηθήκαμε στην ολοκλήρωση της εργασίας μας.</a:t>
            </a:r>
          </a:p>
          <a:p>
            <a:pPr algn="just">
              <a:lnSpc>
                <a:spcPct val="200000"/>
              </a:lnSpc>
            </a:pPr>
            <a:endParaRPr lang="el-GR" sz="3700" dirty="0">
              <a:latin typeface="+mj-lt"/>
            </a:endParaRPr>
          </a:p>
          <a:p>
            <a:pPr>
              <a:lnSpc>
                <a:spcPct val="200000"/>
              </a:lnSpc>
            </a:pPr>
            <a:endParaRPr lang="el-GR" dirty="0"/>
          </a:p>
          <a:p>
            <a:pPr>
              <a:lnSpc>
                <a:spcPct val="200000"/>
              </a:lnSpc>
            </a:pPr>
            <a:endParaRPr lang="el-GR" dirty="0"/>
          </a:p>
          <a:p>
            <a:pPr>
              <a:lnSpc>
                <a:spcPct val="200000"/>
              </a:lnSpc>
            </a:pPr>
            <a:endParaRPr lang="el-GR" dirty="0"/>
          </a:p>
          <a:p>
            <a:pPr>
              <a:lnSpc>
                <a:spcPct val="200000"/>
              </a:lnSpc>
            </a:pPr>
            <a:endParaRPr lang="el-GR" dirty="0"/>
          </a:p>
          <a:p>
            <a:pPr>
              <a:lnSpc>
                <a:spcPct val="200000"/>
              </a:lnSpc>
            </a:pPr>
            <a:endParaRPr lang="el-GR" dirty="0"/>
          </a:p>
          <a:p>
            <a:pPr>
              <a:lnSpc>
                <a:spcPct val="200000"/>
              </a:lnSpc>
            </a:pPr>
            <a:endParaRPr lang="el-GR" dirty="0"/>
          </a:p>
          <a:p>
            <a:pPr>
              <a:lnSpc>
                <a:spcPct val="200000"/>
              </a:lnSpc>
            </a:pPr>
            <a:endParaRPr lang="el-GR" dirty="0"/>
          </a:p>
          <a:p>
            <a:pPr>
              <a:lnSpc>
                <a:spcPct val="200000"/>
              </a:lnSpc>
            </a:pPr>
            <a:endParaRPr lang="el-GR" dirty="0"/>
          </a:p>
          <a:p>
            <a:pPr>
              <a:lnSpc>
                <a:spcPct val="200000"/>
              </a:lnSpc>
            </a:pPr>
            <a:endParaRPr lang="el-GR" dirty="0"/>
          </a:p>
          <a:p>
            <a:pPr>
              <a:lnSpc>
                <a:spcPct val="200000"/>
              </a:lnSpc>
            </a:pPr>
            <a:endParaRPr lang="el-GR" dirty="0"/>
          </a:p>
        </p:txBody>
      </p:sp>
    </p:spTree>
    <p:extLst>
      <p:ext uri="{BB962C8B-B14F-4D97-AF65-F5344CB8AC3E}">
        <p14:creationId xmlns:p14="http://schemas.microsoft.com/office/powerpoint/2010/main" val="20159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blipFill>
            <a:blip r:embed="rId2"/>
            <a:tile tx="0" ty="0" sx="100000" sy="100000" flip="none" algn="tl"/>
          </a:blipFill>
        </p:spPr>
        <p:txBody>
          <a:bodyPr>
            <a:scene3d>
              <a:camera prst="orthographicFront"/>
              <a:lightRig rig="threePt" dir="t"/>
            </a:scene3d>
            <a:sp3d extrusionH="57150">
              <a:bevelT w="38100" h="38100"/>
              <a:bevelB w="38100" h="38100"/>
            </a:sp3d>
          </a:bodyPr>
          <a:lstStyle/>
          <a:p>
            <a:pPr algn="ctr"/>
            <a:r>
              <a:rPr lang="el-GR" dirty="0">
                <a:solidFill>
                  <a:srgbClr val="FF0000"/>
                </a:solidFill>
              </a:rPr>
              <a:t>ΕΠΙΛΟΓΟΣ</a:t>
            </a:r>
          </a:p>
        </p:txBody>
      </p:sp>
      <p:sp>
        <p:nvSpPr>
          <p:cNvPr id="3" name="Θέση περιεχομένου 2"/>
          <p:cNvSpPr>
            <a:spLocks noGrp="1"/>
          </p:cNvSpPr>
          <p:nvPr>
            <p:ph idx="1"/>
          </p:nvPr>
        </p:nvSpPr>
        <p:spPr>
          <a:gradFill>
            <a:gsLst>
              <a:gs pos="0">
                <a:schemeClr val="accent1">
                  <a:lumMod val="5000"/>
                  <a:lumOff val="95000"/>
                </a:schemeClr>
              </a:gs>
              <a:gs pos="6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r>
              <a:rPr lang="el-GR" dirty="0"/>
              <a:t>Καταλήξαμε πως η μεσογειακή διατροφή είναι αρκετά χρήσιμη και φιλική για τον άνθρωπο. </a:t>
            </a:r>
          </a:p>
          <a:p>
            <a:r>
              <a:rPr lang="el-GR" dirty="0"/>
              <a:t>Καταληκτικά, μέσα από τη φράση του Ιπποκράτη “Το φάρμακό σας ας γίνει η τροφή σας και η τροφή σας ας γίνει το φάρμακό σας” καθώς και από την κοινώς αποδεκτή φράση των διατροφολόγων “είμαστε ό,τι τρώμε”, συμπεραίνουμε τη σημασία της τροφής, σε συνδυασμό με τη σωματική άσκηση, τόσο για τη σωματική όσο και για την ψυχική υγεία του οργανισμού μας.</a:t>
            </a:r>
          </a:p>
          <a:p>
            <a:r>
              <a:rPr lang="el-GR" dirty="0"/>
              <a:t>Δεν υπάρχει λοιπόν αμφιβολία  πως η ανάγκη για εφαρμογή από όλους μας είναι επιτακτική, αφού πολλοί κίνδυνοι καραδοκούν και μπορούν να προξενήσουν πολλά προβλήματα στην υγεία μας.</a:t>
            </a:r>
          </a:p>
          <a:p>
            <a:endParaRPr lang="el-GR" dirty="0"/>
          </a:p>
        </p:txBody>
      </p:sp>
    </p:spTree>
    <p:extLst>
      <p:ext uri="{BB962C8B-B14F-4D97-AF65-F5344CB8AC3E}">
        <p14:creationId xmlns:p14="http://schemas.microsoft.com/office/powerpoint/2010/main" val="137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55782" y="1609416"/>
            <a:ext cx="9652000" cy="4846320"/>
          </a:xfrm>
        </p:spPr>
        <p:txBody>
          <a:bodyPr>
            <a:normAutofit/>
          </a:bodyPr>
          <a:lstStyle/>
          <a:p>
            <a:pPr algn="ctr">
              <a:lnSpc>
                <a:spcPct val="200000"/>
              </a:lnSpc>
              <a:buNone/>
            </a:pPr>
            <a:r>
              <a:rPr lang="el-GR" sz="4800" b="1" i="1" dirty="0">
                <a:solidFill>
                  <a:schemeClr val="accent5">
                    <a:lumMod val="75000"/>
                  </a:schemeClr>
                </a:solidFill>
              </a:rPr>
              <a:t>Σας ευχαριστούμε</a:t>
            </a:r>
            <a:endParaRPr lang="en-US" sz="4800" b="1" i="1" dirty="0">
              <a:solidFill>
                <a:schemeClr val="accent5">
                  <a:lumMod val="75000"/>
                </a:schemeClr>
              </a:solidFill>
            </a:endParaRPr>
          </a:p>
          <a:p>
            <a:pPr algn="ctr">
              <a:lnSpc>
                <a:spcPct val="200000"/>
              </a:lnSpc>
              <a:buNone/>
            </a:pPr>
            <a:r>
              <a:rPr lang="el-GR" sz="4800" b="1" i="1" dirty="0">
                <a:solidFill>
                  <a:schemeClr val="accent5">
                    <a:lumMod val="75000"/>
                  </a:schemeClr>
                </a:solidFill>
              </a:rPr>
              <a:t>για την προσοχή σας!</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b="1" i="1" u="sng" dirty="0" err="1"/>
              <a:t>ΟρισμΟΣ</a:t>
            </a:r>
            <a:br>
              <a:rPr lang="el-GR" b="1" i="1" u="sng" dirty="0"/>
            </a:br>
            <a:endParaRPr lang="el-GR" b="1" i="1" u="sng" dirty="0"/>
          </a:p>
        </p:txBody>
      </p:sp>
      <p:sp>
        <p:nvSpPr>
          <p:cNvPr id="3" name="Θέση περιεχομένου 2"/>
          <p:cNvSpPr>
            <a:spLocks noGrp="1"/>
          </p:cNvSpPr>
          <p:nvPr>
            <p:ph idx="1"/>
          </p:nvPr>
        </p:nvSpPr>
        <p:spPr/>
        <p:txBody>
          <a:bodyPr/>
          <a:lstStyle/>
          <a:p>
            <a:pPr algn="just">
              <a:lnSpc>
                <a:spcPct val="150000"/>
              </a:lnSpc>
            </a:pPr>
            <a:r>
              <a:rPr lang="el-GR" dirty="0"/>
              <a:t>Η </a:t>
            </a:r>
            <a:r>
              <a:rPr lang="el-GR" i="1" dirty="0"/>
              <a:t>μεσογειακή διατροφή</a:t>
            </a:r>
            <a:r>
              <a:rPr lang="el-GR" dirty="0"/>
              <a:t>, βασισμένη στις διατροφικές συνήθειες των κατοίκων της Κρήτης και της νότιας Ιταλίας στη δεκαετία του 1960, ουσιαστικά δίνει έμφαση κυρίως στην κατανάλωση οσπρίων, ελαιολάδου, δημητριακών και σπόρων, φρούτων και λαχανικών, στη μέτρια κατανάλωση ψαριού και άσπρου κρέατος και στη σπάνια κατανάλωση κόκκινου κρέατος, όπως επίσης και στη μέτρια κατανάλωση κόκκινου κρασιού.</a:t>
            </a:r>
          </a:p>
        </p:txBody>
      </p:sp>
    </p:spTree>
    <p:extLst>
      <p:ext uri="{BB962C8B-B14F-4D97-AF65-F5344CB8AC3E}">
        <p14:creationId xmlns:p14="http://schemas.microsoft.com/office/powerpoint/2010/main" val="75859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Πυραμίδα μεσογειακής διατροφής</a:t>
            </a:r>
            <a:br>
              <a:rPr lang="el-GR" dirty="0"/>
            </a:br>
            <a:endParaRPr lang="el-GR" dirty="0"/>
          </a:p>
        </p:txBody>
      </p:sp>
      <p:pic>
        <p:nvPicPr>
          <p:cNvPr id="8" name="Θέση περιεχομένου 7" descr="Ας γνωρίσουμε το μοντέλο της Μεσογειακής διατροφής - genenutrition.g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66936" y="1537856"/>
            <a:ext cx="7960091" cy="5174672"/>
          </a:xfrm>
          <a:prstGeom prst="rect">
            <a:avLst/>
          </a:prstGeom>
          <a:noFill/>
          <a:ln>
            <a:noFill/>
          </a:ln>
        </p:spPr>
      </p:pic>
    </p:spTree>
    <p:extLst>
      <p:ext uri="{BB962C8B-B14F-4D97-AF65-F5344CB8AC3E}">
        <p14:creationId xmlns:p14="http://schemas.microsoft.com/office/powerpoint/2010/main" val="416714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blipFill>
            <a:blip r:embed="rId2"/>
            <a:tile tx="0" ty="0" sx="100000" sy="100000" flip="none" algn="tl"/>
          </a:blipFill>
        </p:spPr>
        <p:txBody>
          <a:bodyPr>
            <a:normAutofit fontScale="90000"/>
          </a:bodyPr>
          <a:lstStyle/>
          <a:p>
            <a:pPr algn="ctr"/>
            <a:r>
              <a:rPr lang="el-GR" u="sng" dirty="0">
                <a:solidFill>
                  <a:srgbClr val="FF0000"/>
                </a:solidFill>
              </a:rPr>
              <a:t>Χρήσιμες συμβουλές </a:t>
            </a:r>
            <a:br>
              <a:rPr lang="el-GR" dirty="0"/>
            </a:br>
            <a:endParaRPr lang="el-GR" dirty="0"/>
          </a:p>
        </p:txBody>
      </p:sp>
      <p:sp>
        <p:nvSpPr>
          <p:cNvPr id="3" name="Θέση περιεχομένου 2"/>
          <p:cNvSpPr>
            <a:spLocks noGrp="1"/>
          </p:cNvSpPr>
          <p:nvPr>
            <p:ph idx="1"/>
          </p:nvPr>
        </p:nvSpPr>
        <p:spPr>
          <a:xfrm>
            <a:off x="339435" y="1854720"/>
            <a:ext cx="10515601" cy="4874761"/>
          </a:xfrm>
          <a:gradFill>
            <a:gsLst>
              <a:gs pos="2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l-GR" dirty="0"/>
              <a:t>Καταναλώνετε 4-5 μερίδες από ποικιλία λαχανικών και φρούτων εποχής κάθε ημέρα. </a:t>
            </a:r>
          </a:p>
          <a:p>
            <a:r>
              <a:rPr lang="el-GR" dirty="0"/>
              <a:t>Δίνουμε προσοχή στην ποσότητα και την ποιότητα. </a:t>
            </a:r>
          </a:p>
          <a:p>
            <a:r>
              <a:rPr lang="el-GR" dirty="0"/>
              <a:t>Τα ψάρια και τα θαλασσινά αποτελούν βασική πηγή πρωτεϊνών υψηλής βιολογικής αξίας, βιταμίνης D, ψευδάργυρου, </a:t>
            </a:r>
            <a:r>
              <a:rPr lang="el-GR" dirty="0" err="1"/>
              <a:t>σελήνιου</a:t>
            </a:r>
            <a:r>
              <a:rPr lang="el-GR" dirty="0"/>
              <a:t> και σιδήρου. Είναι ιδιαίτερα πλούσια σε Ω3 που συμβάλλουν στην πρόληψη της στεφανιαίας νόσου, των εγκεφαλικών και στην πρόληψη άλλων χρόνιων νοσημάτων, όπως η οστεοπόρωση και η άνοια.</a:t>
            </a:r>
          </a:p>
          <a:p>
            <a:endParaRPr lang="el-GR" dirty="0"/>
          </a:p>
        </p:txBody>
      </p:sp>
    </p:spTree>
    <p:extLst>
      <p:ext uri="{BB962C8B-B14F-4D97-AF65-F5344CB8AC3E}">
        <p14:creationId xmlns:p14="http://schemas.microsoft.com/office/powerpoint/2010/main" val="342753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solidFill>
                  <a:srgbClr val="FF0000"/>
                </a:solidFill>
              </a:rPr>
              <a:t>Πυθαγόρειος διατροφή </a:t>
            </a:r>
            <a:br>
              <a:rPr lang="el-GR" dirty="0">
                <a:solidFill>
                  <a:srgbClr val="FF0000"/>
                </a:solidFill>
              </a:rPr>
            </a:br>
            <a:endParaRPr lang="el-GR" dirty="0">
              <a:solidFill>
                <a:srgbClr val="FF0000"/>
              </a:solidFill>
            </a:endParaRPr>
          </a:p>
        </p:txBody>
      </p:sp>
      <p:sp>
        <p:nvSpPr>
          <p:cNvPr id="3" name="Θέση περιεχομένου 2"/>
          <p:cNvSpPr>
            <a:spLocks noGrp="1"/>
          </p:cNvSpPr>
          <p:nvPr>
            <p:ph idx="1"/>
          </p:nvPr>
        </p:nvSpPr>
        <p:spPr/>
        <p:txBody>
          <a:bodyPr>
            <a:normAutofit/>
          </a:bodyPr>
          <a:lstStyle/>
          <a:p>
            <a:r>
              <a:rPr lang="el-GR" sz="2000" dirty="0"/>
              <a:t>Η δίαιτα που ακολουθούσε ο φιλόσοφος, μαθηματικός, γεωμέτρης και θεωρητικός της μουσικής Πυθαγόρας ο Σάμιος περιλάμβανε φρούτα, λαχανικά, δημητριακά, και ελάχιστα γαλακτοκομικά. </a:t>
            </a:r>
            <a:endParaRPr lang="en-US" sz="2000" dirty="0"/>
          </a:p>
          <a:p>
            <a:pPr marL="0" indent="0">
              <a:buNone/>
            </a:pPr>
            <a:endParaRPr lang="en-US" sz="2000" dirty="0"/>
          </a:p>
          <a:p>
            <a:pPr marL="0" indent="0">
              <a:buNone/>
            </a:pPr>
            <a:r>
              <a:rPr lang="el-GR" sz="2000" dirty="0"/>
              <a:t>Τα βασικά τρόφιμα της Πυθαγόρειας διατροφής είναι τα ακόλουθα:</a:t>
            </a:r>
          </a:p>
          <a:p>
            <a:r>
              <a:rPr lang="el-GR" sz="2000" dirty="0"/>
              <a:t>Κόκκινα Φασόλια</a:t>
            </a:r>
            <a:endParaRPr lang="en-US" sz="2000" dirty="0"/>
          </a:p>
          <a:p>
            <a:r>
              <a:rPr lang="el-GR" sz="2000" dirty="0"/>
              <a:t>Καρύδια</a:t>
            </a:r>
            <a:endParaRPr lang="en-US" sz="2000" dirty="0"/>
          </a:p>
          <a:p>
            <a:r>
              <a:rPr lang="el-GR" sz="2000" dirty="0"/>
              <a:t>Καρότα</a:t>
            </a:r>
            <a:endParaRPr lang="en-US" sz="2000" dirty="0"/>
          </a:p>
          <a:p>
            <a:r>
              <a:rPr lang="el-GR" sz="2000" dirty="0"/>
              <a:t>Σέλινο</a:t>
            </a:r>
            <a:endParaRPr lang="en-US" sz="2000" dirty="0"/>
          </a:p>
          <a:p>
            <a:r>
              <a:rPr lang="el-GR" sz="2000" dirty="0"/>
              <a:t>Αβοκάντο</a:t>
            </a:r>
            <a:endParaRPr lang="en-US" sz="2000" dirty="0"/>
          </a:p>
          <a:p>
            <a:r>
              <a:rPr lang="el-GR" sz="2000" dirty="0"/>
              <a:t>Ντομάτα</a:t>
            </a:r>
            <a:endParaRPr lang="en-US" sz="2000" dirty="0"/>
          </a:p>
          <a:p>
            <a:r>
              <a:rPr lang="el-GR" sz="2000" dirty="0" err="1"/>
              <a:t>Τζίντζερ</a:t>
            </a:r>
            <a:endParaRPr lang="en-US" sz="2000" dirty="0"/>
          </a:p>
          <a:p>
            <a:r>
              <a:rPr lang="el-GR" sz="2000" dirty="0"/>
              <a:t>Μανιτάρια</a:t>
            </a:r>
          </a:p>
        </p:txBody>
      </p:sp>
    </p:spTree>
    <p:extLst>
      <p:ext uri="{BB962C8B-B14F-4D97-AF65-F5344CB8AC3E}">
        <p14:creationId xmlns:p14="http://schemas.microsoft.com/office/powerpoint/2010/main" val="355537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u="sng" dirty="0"/>
              <a:t>ΌΛΑ ΤΑ ΔΩΡΑ ΤΗΣ ΦΥΣΗΣ ΣΤΟ ΠΙΑΤΟ ΜΑΣ</a:t>
            </a:r>
            <a:br>
              <a:rPr lang="el-GR" b="1" i="1" u="sng" dirty="0"/>
            </a:br>
            <a:endParaRPr lang="el-GR" b="1" i="1" u="sng" dirty="0"/>
          </a:p>
        </p:txBody>
      </p:sp>
      <p:pic>
        <p:nvPicPr>
          <p:cNvPr id="4" name="3 - Θέση περιεχομένου" descr="πιάτο με χωριάτικη σαλάτα σε καφέ ξύλο"/>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800621" y="1609725"/>
            <a:ext cx="7269957" cy="484663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i="1" u="sng" dirty="0"/>
              <a:t>Οφέλη </a:t>
            </a:r>
            <a:r>
              <a:rPr lang="el-GR" i="1" u="sng" dirty="0" err="1"/>
              <a:t>υγείασ</a:t>
            </a:r>
            <a:r>
              <a:rPr lang="el-GR" i="1" u="sng" dirty="0"/>
              <a:t> από τη μεσογειακή διατροφή </a:t>
            </a:r>
          </a:p>
        </p:txBody>
      </p:sp>
      <p:sp>
        <p:nvSpPr>
          <p:cNvPr id="3" name="Θέση περιεχομένου 2"/>
          <p:cNvSpPr>
            <a:spLocks noGrp="1"/>
          </p:cNvSpPr>
          <p:nvPr>
            <p:ph idx="1"/>
          </p:nvPr>
        </p:nvSpPr>
        <p:spPr/>
        <p:txBody>
          <a:bodyPr/>
          <a:lstStyle/>
          <a:p>
            <a:pPr>
              <a:lnSpc>
                <a:spcPct val="150000"/>
              </a:lnSpc>
            </a:pPr>
            <a:r>
              <a:rPr lang="el-GR" dirty="0"/>
              <a:t>Μελέτες έδειξαν ότι η μεσογειακή διατροφή μπορεί να μειώσει σημαντικά τον κίνδυνο για καρδιαγγειακή νόσο, καθώς έχει θετική επίδραση στην μείωση της αρτηριακής πίεσης, των τριγλυκεριδίων και της χοληστερόλης.</a:t>
            </a:r>
          </a:p>
          <a:p>
            <a:r>
              <a:rPr lang="el-GR" sz="2800" dirty="0"/>
              <a:t>Η Μεσογειακή διατροφή μειώνει:</a:t>
            </a:r>
          </a:p>
          <a:p>
            <a:r>
              <a:rPr lang="el-GR" sz="2800" dirty="0"/>
              <a:t>– τα καρδιαγγειακά επεισόδια κατά 9%,</a:t>
            </a:r>
          </a:p>
          <a:p>
            <a:r>
              <a:rPr lang="el-GR" sz="2800" dirty="0"/>
              <a:t>– τους καρκίνους κατά 6%,</a:t>
            </a:r>
          </a:p>
          <a:p>
            <a:r>
              <a:rPr lang="el-GR" sz="2800" dirty="0"/>
              <a:t>– την εμφάνιση των νόσων PARKISON και ALZHEIMER</a:t>
            </a:r>
          </a:p>
          <a:p>
            <a:pPr>
              <a:lnSpc>
                <a:spcPct val="150000"/>
              </a:lnSpc>
            </a:pPr>
            <a:endParaRPr lang="el-GR" dirty="0"/>
          </a:p>
        </p:txBody>
      </p:sp>
    </p:spTree>
    <p:extLst>
      <p:ext uri="{BB962C8B-B14F-4D97-AF65-F5344CB8AC3E}">
        <p14:creationId xmlns:p14="http://schemas.microsoft.com/office/powerpoint/2010/main" val="188813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lgn="ctr"/>
            <a:r>
              <a:rPr lang="el-GR" i="1" u="sng" dirty="0"/>
              <a:t>Μεσογειακή διατροφή και παιδί</a:t>
            </a:r>
            <a:br>
              <a:rPr lang="el-GR" i="1" u="sng" dirty="0"/>
            </a:br>
            <a:endParaRPr lang="el-GR" i="1" u="sng" dirty="0"/>
          </a:p>
        </p:txBody>
      </p:sp>
      <p:sp>
        <p:nvSpPr>
          <p:cNvPr id="3" name="Θέση περιεχομένου 2"/>
          <p:cNvSpPr>
            <a:spLocks noGrp="1"/>
          </p:cNvSpPr>
          <p:nvPr>
            <p:ph idx="1"/>
          </p:nvPr>
        </p:nvSpPr>
        <p:spPr/>
        <p:txBody>
          <a:bodyPr>
            <a:normAutofit/>
          </a:bodyPr>
          <a:lstStyle/>
          <a:p>
            <a:r>
              <a:rPr lang="el-GR" sz="2200" dirty="0"/>
              <a:t>H παιδική παχυσαρκία, οφείλεται κυρίως στην υπερκατανάλωση βιομηχανοποιημένων τροφίμων, στην έλλειψη σωματικής δραστηριότητας και την καθιστική ζωή.</a:t>
            </a:r>
          </a:p>
          <a:p>
            <a:endParaRPr lang="el-GR" sz="2200" dirty="0"/>
          </a:p>
        </p:txBody>
      </p:sp>
      <p:pic>
        <p:nvPicPr>
          <p:cNvPr id="4" name="Εικόνα 3"/>
          <p:cNvPicPr>
            <a:picLocks noChangeAspect="1"/>
          </p:cNvPicPr>
          <p:nvPr/>
        </p:nvPicPr>
        <p:blipFill>
          <a:blip r:embed="rId2" cstate="print"/>
          <a:stretch>
            <a:fillRect/>
          </a:stretch>
        </p:blipFill>
        <p:spPr>
          <a:xfrm>
            <a:off x="2796308" y="3303432"/>
            <a:ext cx="7202703" cy="2972677"/>
          </a:xfrm>
          <a:prstGeom prst="rect">
            <a:avLst/>
          </a:prstGeom>
        </p:spPr>
      </p:pic>
    </p:spTree>
    <p:extLst>
      <p:ext uri="{BB962C8B-B14F-4D97-AF65-F5344CB8AC3E}">
        <p14:creationId xmlns:p14="http://schemas.microsoft.com/office/powerpoint/2010/main" val="55768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Μελέτη ΕΥΖΗΝ και Παιδική Διατροφή</a:t>
            </a:r>
          </a:p>
        </p:txBody>
      </p:sp>
      <p:sp>
        <p:nvSpPr>
          <p:cNvPr id="3" name="Θέση περιεχομένου 2"/>
          <p:cNvSpPr>
            <a:spLocks noGrp="1"/>
          </p:cNvSpPr>
          <p:nvPr>
            <p:ph idx="1"/>
          </p:nvPr>
        </p:nvSpPr>
        <p:spPr/>
        <p:txBody>
          <a:bodyPr>
            <a:normAutofit/>
          </a:bodyPr>
          <a:lstStyle/>
          <a:p>
            <a:pPr>
              <a:lnSpc>
                <a:spcPct val="150000"/>
              </a:lnSpc>
            </a:pPr>
            <a:r>
              <a:rPr lang="el-GR" sz="2200" dirty="0"/>
              <a:t>Σύμφωνα με αποτελέσματα της μελέτης ΕΥΖΗΝ, η οποία πραγματοποιήθηκε σε σχολεία όλης της χώρας, περισσότερα από τα μισά παιδιά και έφηβοι δεν κατανάλωναν πρωινό γεύμα, κατανάλωναν λιγότερες από 2 μερίδες φρούτων και λαχανικών την ημέρα, αντίστοιχα και έτρωγαν ψάρι λιγότερες από 2 φορές την εβδομάδα. Με άλλα λόγια, φαίνεται πως απέχουν πολύ από τις συστάσεις για την ηλικία τους και από όσα ορίζει η Μεσογειακή Διατροφή.</a:t>
            </a:r>
          </a:p>
        </p:txBody>
      </p:sp>
    </p:spTree>
    <p:extLst>
      <p:ext uri="{BB962C8B-B14F-4D97-AF65-F5344CB8AC3E}">
        <p14:creationId xmlns:p14="http://schemas.microsoft.com/office/powerpoint/2010/main" val="201399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366</TotalTime>
  <Words>621</Words>
  <Application>Microsoft Office PowerPoint</Application>
  <PresentationFormat>Ευρεία οθόνη</PresentationFormat>
  <Paragraphs>75</Paragraphs>
  <Slides>13</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Book Antiqua</vt:lpstr>
      <vt:lpstr>Trebuchet MS</vt:lpstr>
      <vt:lpstr>Wingdings</vt:lpstr>
      <vt:lpstr>Wingdings 2</vt:lpstr>
      <vt:lpstr>Αφθονία</vt:lpstr>
      <vt:lpstr>    PROJECT ΜΕΣΟΓΕΙΑΚΗΣ ΔΙΑΤΡΟΦΗΣ</vt:lpstr>
      <vt:lpstr>ΟρισμΟΣ </vt:lpstr>
      <vt:lpstr>Πυραμίδα μεσογειακής διατροφής </vt:lpstr>
      <vt:lpstr>Χρήσιμες συμβουλές  </vt:lpstr>
      <vt:lpstr>Πυθαγόρειος διατροφή  </vt:lpstr>
      <vt:lpstr>ΌΛΑ ΤΑ ΔΩΡΑ ΤΗΣ ΦΥΣΗΣ ΣΤΟ ΠΙΑΤΟ ΜΑΣ </vt:lpstr>
      <vt:lpstr>Οφέλη υγείασ από τη μεσογειακή διατροφή </vt:lpstr>
      <vt:lpstr>Μεσογειακή διατροφή και παιδί </vt:lpstr>
      <vt:lpstr>Μελέτη ΕΥΖΗΝ και Παιδική Διατροφή</vt:lpstr>
      <vt:lpstr>Τροφές προς αποφυγήν</vt:lpstr>
      <vt:lpstr>Επίλογοσ </vt:lpstr>
      <vt:lpstr>ΕΠΙΛΟΓΟΣ</vt:lpstr>
      <vt:lpstr>Παρουσίαση του PowerPoint</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ΜΕΣΟΓΕΙΑΚΗ ΔΙΑΤΡΟΦΗ PROJECT</dc:title>
  <dc:creator>sde03</dc:creator>
  <cp:lastModifiedBy>giorgolicius</cp:lastModifiedBy>
  <cp:revision>90</cp:revision>
  <dcterms:created xsi:type="dcterms:W3CDTF">2023-05-10T15:40:44Z</dcterms:created>
  <dcterms:modified xsi:type="dcterms:W3CDTF">2023-06-07T19:13:20Z</dcterms:modified>
</cp:coreProperties>
</file>